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</p:sldIdLst>
  <p:sldSz cx="10083800" cy="7556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360" y="402732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75184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9875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4707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43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19875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34707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376640" y="241200"/>
            <a:ext cx="7329960" cy="245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75184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360" y="402732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275184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19875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4707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43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19875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34707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1376640" y="241200"/>
            <a:ext cx="7329960" cy="245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275184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360" y="402732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275184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9875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470760" y="173808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043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19875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3470760" y="4027320"/>
            <a:ext cx="141228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376640" y="241200"/>
            <a:ext cx="7329960" cy="245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4382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751840" y="402732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1800" spc="-1" strike="noStrike"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36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751840" y="1738080"/>
            <a:ext cx="2140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360" y="4027320"/>
            <a:ext cx="438624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040720" y="0"/>
            <a:ext cx="360" cy="7556040"/>
          </a:xfrm>
          <a:custGeom>
            <a:avLst/>
            <a:gdLst/>
            <a:ahLst/>
            <a:rect l="l" t="t" r="r" b="b"/>
            <a:pathLst>
              <a:path w="0" h="7556500">
                <a:moveTo>
                  <a:pt x="0" y="0"/>
                </a:moveTo>
                <a:lnTo>
                  <a:pt x="0" y="755650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600" spc="-1" strike="noStrike">
                <a:latin typeface="Calibri"/>
              </a:rPr>
              <a:t>Cliquez pour éditer le format du texte-titre</a:t>
            </a:r>
            <a:endParaRPr b="0" lang="fr-FR" sz="2600" spc="-1" strike="noStrike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Cliquez pour éditer le format du plan de texte</a:t>
            </a:r>
            <a:endParaRPr b="0" lang="fr-F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Second niveau de plan</a:t>
            </a:r>
            <a:endParaRPr b="0" lang="fr-F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Troisième niveau de plan</a:t>
            </a:r>
            <a:endParaRPr b="0" lang="fr-F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Quatrième niveau de plan</a:t>
            </a:r>
            <a:endParaRPr b="0" lang="fr-F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Cinquième niveau de plan</a:t>
            </a:r>
            <a:endParaRPr b="0" lang="fr-FR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Sixième niveau de plan</a:t>
            </a:r>
            <a:endParaRPr b="0" lang="fr-FR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Septième niveau de plan</a:t>
            </a:r>
            <a:endParaRPr b="0" lang="fr-FR" sz="1800" spc="-1" strike="noStrike"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193000" y="1738080"/>
            <a:ext cx="4386240" cy="4382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Cliquez pour éditer le format du plan de texte</a:t>
            </a:r>
            <a:endParaRPr b="0" lang="fr-F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Second niveau de plan</a:t>
            </a:r>
            <a:endParaRPr b="0" lang="fr-F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Troisième niveau de plan</a:t>
            </a:r>
            <a:endParaRPr b="0" lang="fr-F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Quatrième niveau de plan</a:t>
            </a:r>
            <a:endParaRPr b="0" lang="fr-F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Cinquième niveau de plan</a:t>
            </a:r>
            <a:endParaRPr b="0" lang="fr-FR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Sixième niveau de plan</a:t>
            </a:r>
            <a:endParaRPr b="0" lang="fr-FR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Septième niveau de plan</a:t>
            </a:r>
            <a:endParaRPr b="0" lang="fr-FR" sz="1800" spc="-1" strike="noStrike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428640" y="7027560"/>
            <a:ext cx="322632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04360" y="7027560"/>
            <a:ext cx="23187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260480" y="7027560"/>
            <a:ext cx="23187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B197E183-F311-48A9-868D-F01C7BB62518}" type="slidenum">
              <a:rPr b="0" lang="fr-FR" sz="1400" spc="-1" strike="noStrike">
                <a:solidFill>
                  <a:srgbClr val="b2b2b2"/>
                </a:solidFill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5040720" y="0"/>
            <a:ext cx="360" cy="7556040"/>
          </a:xfrm>
          <a:custGeom>
            <a:avLst/>
            <a:gdLst/>
            <a:ahLst/>
            <a:rect l="l" t="t" r="r" b="b"/>
            <a:pathLst>
              <a:path w="0" h="7556500">
                <a:moveTo>
                  <a:pt x="0" y="0"/>
                </a:moveTo>
                <a:lnTo>
                  <a:pt x="0" y="755650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3428640" y="7027560"/>
            <a:ext cx="322632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360" y="7027560"/>
            <a:ext cx="23187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7260480" y="7027560"/>
            <a:ext cx="23187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FA640702-25E8-4B38-B215-74895CD8DC02}" type="slidenum">
              <a:rPr b="0" lang="fr-FR" sz="1400" spc="-1" strike="noStrike">
                <a:solidFill>
                  <a:srgbClr val="b2b2b2"/>
                </a:solidFill>
                <a:latin typeface="Times New Roman"/>
              </a:rPr>
              <a:t>1</a:t>
            </a:fld>
            <a:endParaRPr b="0" lang="fr-FR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488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1800" spc="-1" strike="noStrike">
                <a:latin typeface="Calibri"/>
              </a:rPr>
              <a:t>Cliquez pour éditer le format du texte-titre</a:t>
            </a:r>
            <a:endParaRPr b="0" lang="fr-FR" sz="1800" spc="-1" strike="noStrike">
              <a:latin typeface="Calibri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504000" y="1767960"/>
            <a:ext cx="907488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Cliquez pour éditer le format du plan de texte</a:t>
            </a:r>
            <a:endParaRPr b="0" lang="fr-F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Second niveau de plan</a:t>
            </a:r>
            <a:endParaRPr b="0" lang="fr-F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Troisième niveau de plan</a:t>
            </a:r>
            <a:endParaRPr b="0" lang="fr-F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Quatrième niveau de plan</a:t>
            </a:r>
            <a:endParaRPr b="0" lang="fr-F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Calibri"/>
              </a:rPr>
              <a:t>Cinquième niveau de plan</a:t>
            </a:r>
            <a:endParaRPr b="0" lang="fr-FR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Calibri"/>
              </a:rPr>
              <a:t>Sixième niveau de plan</a:t>
            </a:r>
            <a:endParaRPr b="0" lang="fr-FR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Calibri"/>
              </a:rPr>
              <a:t>Septième niveau de plan</a:t>
            </a:r>
            <a:endParaRPr b="0" lang="fr-FR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720" y="0"/>
            <a:ext cx="360" cy="7556040"/>
          </a:xfrm>
          <a:custGeom>
            <a:avLst/>
            <a:gdLst/>
            <a:ahLst/>
            <a:rect l="l" t="t" r="r" b="b"/>
            <a:pathLst>
              <a:path w="0" h="7556500">
                <a:moveTo>
                  <a:pt x="0" y="0"/>
                </a:moveTo>
                <a:lnTo>
                  <a:pt x="0" y="755650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1376640" y="241200"/>
            <a:ext cx="7329960" cy="529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600" spc="-1" strike="noStrike">
                <a:latin typeface="Calibri"/>
              </a:rPr>
              <a:t>Cliquez pour éditer le format du texte-titre</a:t>
            </a:r>
            <a:endParaRPr b="0" lang="fr-FR" sz="2600" spc="-1" strike="noStrike"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4360" y="1738080"/>
            <a:ext cx="4386240" cy="4382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Cliquez pour éditer le format du plan de texte</a:t>
            </a:r>
            <a:endParaRPr b="0" lang="fr-F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Second niveau de plan</a:t>
            </a:r>
            <a:endParaRPr b="0" lang="fr-F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Troisième niveau de plan</a:t>
            </a:r>
            <a:endParaRPr b="0" lang="fr-F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Quatrième niveau de plan</a:t>
            </a:r>
            <a:endParaRPr b="0" lang="fr-F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Cinquième niveau de plan</a:t>
            </a:r>
            <a:endParaRPr b="0" lang="fr-FR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Sixième niveau de plan</a:t>
            </a:r>
            <a:endParaRPr b="0" lang="fr-FR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Septième niveau de plan</a:t>
            </a:r>
            <a:endParaRPr b="0" lang="fr-FR" sz="1800" spc="-1" strike="noStrike"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193000" y="1738080"/>
            <a:ext cx="4386240" cy="43826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Cliquez pour éditer le format du plan de texte</a:t>
            </a:r>
            <a:endParaRPr b="0" lang="fr-F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Second niveau de plan</a:t>
            </a:r>
            <a:endParaRPr b="0" lang="fr-F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Troisième niveau de plan</a:t>
            </a:r>
            <a:endParaRPr b="0" lang="fr-F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Calibri"/>
              </a:rPr>
              <a:t>Quatrième niveau de plan</a:t>
            </a:r>
            <a:endParaRPr b="0" lang="fr-F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Cinquième niveau de plan</a:t>
            </a:r>
            <a:endParaRPr b="0" lang="fr-FR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Sixième niveau de plan</a:t>
            </a:r>
            <a:endParaRPr b="0" lang="fr-FR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Calibri"/>
              </a:rPr>
              <a:t>Septième niveau de plan</a:t>
            </a:r>
            <a:endParaRPr b="0" lang="fr-FR" sz="1800" spc="-1" strike="noStrike"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3428640" y="7027560"/>
            <a:ext cx="322632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dt"/>
          </p:nvPr>
        </p:nvSpPr>
        <p:spPr>
          <a:xfrm>
            <a:off x="504360" y="7027560"/>
            <a:ext cx="23187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sldNum"/>
          </p:nvPr>
        </p:nvSpPr>
        <p:spPr>
          <a:xfrm>
            <a:off x="7260480" y="7027560"/>
            <a:ext cx="23187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C43A9E15-E7E8-4E99-A8C3-1ABC979BB390}" type="slidenum">
              <a:rPr b="0" lang="fr-FR" sz="1400" spc="-1" strike="noStrike">
                <a:solidFill>
                  <a:srgbClr val="b2b2b2"/>
                </a:solidFill>
                <a:latin typeface="Times New Roman"/>
              </a:rPr>
              <a:t>1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16000" y="144000"/>
            <a:ext cx="4392720" cy="344520"/>
          </a:xfrm>
          <a:prstGeom prst="rect">
            <a:avLst/>
          </a:pr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9840" bIns="0">
            <a:spAutoFit/>
          </a:bodyPr>
          <a:p>
            <a:pPr marL="463680">
              <a:lnSpc>
                <a:spcPct val="100000"/>
              </a:lnSpc>
              <a:spcBef>
                <a:spcPts val="550"/>
              </a:spcBef>
            </a:pPr>
            <a:r>
              <a:rPr b="0" lang="fr-FR" sz="1800" spc="117" strike="noStrike">
                <a:solidFill>
                  <a:srgbClr val="333333"/>
                </a:solidFill>
                <a:latin typeface="Arial"/>
              </a:rPr>
              <a:t>Semaine </a:t>
            </a:r>
            <a:r>
              <a:rPr b="0" lang="fr-FR" sz="1800" spc="128" strike="noStrike">
                <a:solidFill>
                  <a:srgbClr val="333333"/>
                </a:solidFill>
                <a:latin typeface="Arial"/>
              </a:rPr>
              <a:t>du 09</a:t>
            </a:r>
            <a:r>
              <a:rPr b="0" lang="fr-FR" sz="1800" spc="77" strike="noStrike">
                <a:solidFill>
                  <a:srgbClr val="333333"/>
                </a:solidFill>
                <a:latin typeface="Arial"/>
              </a:rPr>
              <a:t> </a:t>
            </a:r>
            <a:r>
              <a:rPr b="0" lang="fr-FR" sz="1800" spc="202" strike="noStrike">
                <a:solidFill>
                  <a:srgbClr val="333333"/>
                </a:solidFill>
                <a:latin typeface="Arial"/>
              </a:rPr>
              <a:t>Décembre</a:t>
            </a:r>
            <a:r>
              <a:rPr b="0" lang="fr-FR" sz="1800" spc="-316" strike="noStrike">
                <a:solidFill>
                  <a:srgbClr val="333333"/>
                </a:solidFill>
                <a:latin typeface="Arial"/>
              </a:rPr>
              <a:t> </a:t>
            </a:r>
            <a:r>
              <a:rPr b="0" lang="fr-FR" sz="1800" spc="-41" strike="noStrike">
                <a:solidFill>
                  <a:srgbClr val="333333"/>
                </a:solidFill>
                <a:latin typeface="Arial"/>
              </a:rPr>
              <a:t>2019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16000" y="600480"/>
            <a:ext cx="4752000" cy="18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 indent="461160">
              <a:lnSpc>
                <a:spcPts val="1460"/>
              </a:lnSpc>
            </a:pPr>
            <a:r>
              <a:rPr b="0" lang="fr-FR" sz="1300" spc="58" strike="noStrike">
                <a:latin typeface="Arial"/>
              </a:rPr>
              <a:t>PERIODE </a:t>
            </a:r>
            <a:r>
              <a:rPr b="0" lang="fr-FR" sz="1300" spc="182" strike="noStrike">
                <a:latin typeface="Arial"/>
              </a:rPr>
              <a:t>2 </a:t>
            </a:r>
            <a:r>
              <a:rPr b="0" lang="fr-FR" sz="1300" spc="-120" strike="noStrike">
                <a:latin typeface="Calibri"/>
              </a:rPr>
              <a:t>: </a:t>
            </a:r>
            <a:r>
              <a:rPr b="0" lang="fr-FR" sz="1300" spc="24" strike="noStrike">
                <a:latin typeface="Calibri"/>
              </a:rPr>
              <a:t>Novembre/Décembre  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72360" y="1403640"/>
            <a:ext cx="4895640" cy="396360"/>
          </a:xfrm>
          <a:prstGeom prst="rect">
            <a:avLst/>
          </a:prstGeom>
          <a:noFill/>
          <a:ln w="324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>
            <a:spAutoFit/>
          </a:bodyPr>
          <a:p>
            <a:pPr marL="1318320" indent="-724680">
              <a:lnSpc>
                <a:spcPct val="117000"/>
              </a:lnSpc>
              <a:spcBef>
                <a:spcPts val="181"/>
              </a:spcBef>
            </a:pPr>
            <a:r>
              <a:rPr b="0" lang="fr-FR" sz="1050" spc="9" strike="noStrike">
                <a:solidFill>
                  <a:srgbClr val="333333"/>
                </a:solidFill>
                <a:latin typeface="Lucida Sans Unicode"/>
              </a:rPr>
              <a:t>Pour réussir à l’école, j’agis, je m’exprime, je comprends  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288360" y="1944360"/>
            <a:ext cx="4607640" cy="1702440"/>
          </a:xfrm>
          <a:prstGeom prst="rect">
            <a:avLst/>
          </a:prstGeom>
          <a:noFill/>
          <a:ln w="324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2321640">
              <a:lnSpc>
                <a:spcPct val="92000"/>
              </a:lnSpc>
              <a:spcBef>
                <a:spcPts val="561"/>
              </a:spcBef>
            </a:pP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René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le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renne veut que quelqu'un lui dessine  une forêt, malheureusement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le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dessinateur  n'écoute rien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et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n'en fait qu'à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sa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tête, lui  offrant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tour à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tour une maison,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un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train... et  même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le traîneau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de Père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Noël </a:t>
            </a:r>
            <a:r>
              <a:rPr b="0" lang="fr-FR" sz="1200" spc="-1" strike="noStrike">
                <a:solidFill>
                  <a:srgbClr val="1c1c1c"/>
                </a:solidFill>
                <a:latin typeface="Arial"/>
              </a:rPr>
              <a:t>ce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qui  finalement réjouit</a:t>
            </a:r>
            <a:r>
              <a:rPr b="0" lang="fr-FR" sz="1200" spc="-52" strike="noStrike">
                <a:solidFill>
                  <a:srgbClr val="1c1c1c"/>
                </a:solidFill>
                <a:latin typeface="Arial"/>
              </a:rPr>
              <a:t> </a:t>
            </a:r>
            <a:r>
              <a:rPr b="0" lang="fr-FR" sz="1200" spc="-7" strike="noStrike">
                <a:solidFill>
                  <a:srgbClr val="1c1c1c"/>
                </a:solidFill>
                <a:latin typeface="Arial"/>
              </a:rPr>
              <a:t>René.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5040000" y="144000"/>
            <a:ext cx="5400000" cy="345600"/>
          </a:xfrm>
          <a:prstGeom prst="rect">
            <a:avLst/>
          </a:prstGeom>
          <a:noFill/>
          <a:ln w="324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8920" bIns="0">
            <a:spAutoFit/>
          </a:bodyPr>
          <a:p>
            <a:pPr marL="133200">
              <a:lnSpc>
                <a:spcPts val="1009"/>
              </a:lnSpc>
              <a:spcBef>
                <a:spcPts val="700"/>
              </a:spcBef>
            </a:pPr>
            <a:r>
              <a:rPr b="0" lang="fr-FR" sz="1100" spc="-1" strike="noStrike">
                <a:latin typeface="Arial"/>
              </a:rPr>
              <a:t>J’apprends à réaliser des compositions </a:t>
            </a:r>
            <a:r>
              <a:rPr b="0" lang="fr-FR" sz="1100" spc="-7" strike="noStrike">
                <a:latin typeface="Arial"/>
              </a:rPr>
              <a:t>plastiques</a:t>
            </a:r>
            <a:r>
              <a:rPr b="0" lang="fr-FR" sz="1100" spc="-1" strike="noStrike">
                <a:latin typeface="Arial"/>
              </a:rPr>
              <a:t> </a:t>
            </a:r>
            <a:r>
              <a:rPr b="0" lang="fr-FR" sz="1100" spc="-7" strike="noStrike">
                <a:latin typeface="Arial"/>
              </a:rPr>
              <a:t>en  </a:t>
            </a:r>
            <a:r>
              <a:rPr b="0" lang="fr-FR" sz="1100" spc="-1" strike="noStrike">
                <a:latin typeface="Arial"/>
              </a:rPr>
              <a:t>choisissant et combinant </a:t>
            </a:r>
            <a:r>
              <a:rPr b="0" lang="fr-FR" sz="1100" spc="-7" strike="noStrike">
                <a:latin typeface="Arial"/>
              </a:rPr>
              <a:t>des </a:t>
            </a:r>
            <a:r>
              <a:rPr b="0" lang="fr-FR" sz="1100" spc="-1" strike="noStrike">
                <a:latin typeface="Arial"/>
              </a:rPr>
              <a:t>matériaux, </a:t>
            </a:r>
            <a:r>
              <a:rPr b="0" lang="fr-FR" sz="1100" spc="-7" strike="noStrike">
                <a:latin typeface="Arial"/>
              </a:rPr>
              <a:t>en </a:t>
            </a:r>
            <a:r>
              <a:rPr b="0" lang="fr-FR" sz="1100" spc="-1" strike="noStrike">
                <a:latin typeface="Arial"/>
              </a:rPr>
              <a:t>réinvestissant</a:t>
            </a:r>
            <a:r>
              <a:rPr b="0" lang="fr-FR" sz="1100" spc="-92" strike="noStrike">
                <a:latin typeface="Arial"/>
              </a:rPr>
              <a:t> </a:t>
            </a:r>
            <a:r>
              <a:rPr b="0" lang="fr-FR" sz="1100" spc="-7" strike="noStrike">
                <a:latin typeface="Arial"/>
              </a:rPr>
              <a:t>des  techniques et des</a:t>
            </a:r>
            <a:r>
              <a:rPr b="0" lang="fr-FR" sz="1100" spc="-66" strike="noStrike">
                <a:latin typeface="Arial"/>
              </a:rPr>
              <a:t> </a:t>
            </a:r>
            <a:r>
              <a:rPr b="0" lang="fr-FR" sz="1100" spc="-7" strike="noStrike">
                <a:latin typeface="Arial"/>
              </a:rPr>
              <a:t>procédés</a:t>
            </a:r>
            <a:r>
              <a:rPr b="0" lang="fr-FR" sz="900" spc="-7" strike="noStrike">
                <a:latin typeface="Arial"/>
              </a:rPr>
              <a:t>.</a:t>
            </a:r>
            <a:endParaRPr b="0" lang="fr-FR" sz="900" spc="-1" strike="noStrike"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339480" y="1944360"/>
            <a:ext cx="1604520" cy="1746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7"/>
          <p:cNvSpPr/>
          <p:nvPr/>
        </p:nvSpPr>
        <p:spPr>
          <a:xfrm>
            <a:off x="216000" y="4248000"/>
            <a:ext cx="4536000" cy="4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059120" indent="-1046160">
              <a:lnSpc>
                <a:spcPts val="1811"/>
              </a:lnSpc>
            </a:pPr>
            <a:r>
              <a:rPr b="0" lang="fr-FR" sz="1800" spc="-35" strike="noStrike">
                <a:latin typeface="Arial"/>
              </a:rPr>
              <a:t>J</a:t>
            </a:r>
            <a:r>
              <a:rPr b="0" lang="fr-FR" sz="1800" spc="-35" strike="noStrike">
                <a:latin typeface="Arial"/>
              </a:rPr>
              <a:t>'ai </a:t>
            </a:r>
            <a:r>
              <a:rPr b="0" lang="fr-FR" sz="1800" spc="-100" strike="noStrike">
                <a:latin typeface="Arial"/>
              </a:rPr>
              <a:t>participé </a:t>
            </a:r>
            <a:r>
              <a:rPr b="0" lang="fr-FR" sz="1800" spc="-225" strike="noStrike">
                <a:latin typeface="Arial"/>
              </a:rPr>
              <a:t>à </a:t>
            </a:r>
            <a:r>
              <a:rPr b="0" lang="fr-FR" sz="1800" spc="-145" strike="noStrike">
                <a:latin typeface="Arial"/>
              </a:rPr>
              <a:t>la </a:t>
            </a:r>
            <a:r>
              <a:rPr b="0" lang="fr-FR" sz="1800" spc="-120" strike="noStrike">
                <a:latin typeface="Arial"/>
              </a:rPr>
              <a:t>réalisation </a:t>
            </a:r>
            <a:r>
              <a:rPr b="0" lang="fr-FR" sz="1800" spc="-185" strike="noStrike">
                <a:latin typeface="Arial"/>
              </a:rPr>
              <a:t>d'une forêt de Noël  </a:t>
            </a:r>
            <a:r>
              <a:rPr b="0" lang="fr-FR" sz="1800" spc="12" strike="noStrike">
                <a:latin typeface="Arial"/>
              </a:rPr>
              <a:t> </a:t>
            </a:r>
            <a:r>
              <a:rPr b="0" lang="fr-FR" sz="1800" spc="-151" strike="noStrike">
                <a:latin typeface="Arial"/>
              </a:rPr>
              <a:t>pour </a:t>
            </a:r>
            <a:r>
              <a:rPr b="0" lang="fr-FR" sz="1800" spc="-301" strike="noStrike">
                <a:latin typeface="Arial"/>
              </a:rPr>
              <a:t>René   </a:t>
            </a:r>
            <a:r>
              <a:rPr b="0" lang="fr-FR" sz="1800" spc="-157" strike="noStrike">
                <a:latin typeface="Arial"/>
              </a:rPr>
              <a:t>le</a:t>
            </a:r>
            <a:r>
              <a:rPr b="0" lang="fr-FR" sz="1800" spc="52" strike="noStrike">
                <a:latin typeface="Arial"/>
              </a:rPr>
              <a:t> </a:t>
            </a:r>
            <a:r>
              <a:rPr b="0" lang="fr-FR" sz="1800" spc="-182" strike="noStrike">
                <a:latin typeface="Arial"/>
              </a:rPr>
              <a:t>renne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5" name="TextShape 8"/>
          <p:cNvSpPr txBox="1"/>
          <p:nvPr/>
        </p:nvSpPr>
        <p:spPr>
          <a:xfrm>
            <a:off x="504000" y="844920"/>
            <a:ext cx="379116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fr-FR" sz="1300" spc="-55" strike="noStrike">
                <a:latin typeface="Arial"/>
              </a:rPr>
              <a:t>AGIR, </a:t>
            </a:r>
            <a:r>
              <a:rPr b="1" lang="fr-FR" sz="1300" spc="-80" strike="noStrike">
                <a:latin typeface="Arial"/>
              </a:rPr>
              <a:t>S'EXPRIftER, </a:t>
            </a:r>
            <a:r>
              <a:rPr b="1" lang="fr-FR" sz="1300" spc="-165" strike="noStrike">
                <a:latin typeface="Arial"/>
              </a:rPr>
              <a:t>COftPRENDRE  </a:t>
            </a:r>
            <a:r>
              <a:rPr b="1" lang="fr-FR" sz="1300" spc="-106" strike="noStrike">
                <a:latin typeface="Arial"/>
              </a:rPr>
              <a:t>A </a:t>
            </a:r>
            <a:r>
              <a:rPr b="1" lang="fr-FR" sz="1300" spc="-120" strike="noStrike">
                <a:latin typeface="Arial"/>
              </a:rPr>
              <a:t>TRAVERS </a:t>
            </a:r>
            <a:r>
              <a:rPr b="1" lang="fr-FR" sz="1300" spc="4" strike="noStrike">
                <a:latin typeface="Arial"/>
              </a:rPr>
              <a:t> </a:t>
            </a:r>
            <a:r>
              <a:rPr b="1" lang="fr-FR" sz="1300" spc="-151" strike="noStrike">
                <a:latin typeface="Arial"/>
              </a:rPr>
              <a:t>LES</a:t>
            </a:r>
            <a:endParaRPr b="0" lang="fr-FR" sz="1300" spc="-1" strike="noStrike">
              <a:latin typeface="Arial"/>
            </a:endParaRPr>
          </a:p>
          <a:p>
            <a:r>
              <a:rPr b="1" lang="fr-FR" sz="1300" spc="-12" strike="noStrike">
                <a:latin typeface="Arial"/>
              </a:rPr>
              <a:t>ACTIVITES</a:t>
            </a:r>
            <a:r>
              <a:rPr b="1" lang="fr-FR" sz="1300" spc="4" strike="noStrike">
                <a:latin typeface="Arial"/>
              </a:rPr>
              <a:t> </a:t>
            </a:r>
            <a:r>
              <a:rPr b="1" lang="fr-FR" sz="1300" spc="-66" strike="noStrike">
                <a:latin typeface="Arial"/>
              </a:rPr>
              <a:t>ARTISTIQUES</a:t>
            </a:r>
            <a:endParaRPr b="0" lang="fr-FR" sz="13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282960" y="4788360"/>
            <a:ext cx="3605040" cy="2702520"/>
          </a:xfrm>
          <a:prstGeom prst="rect">
            <a:avLst/>
          </a:prstGeom>
          <a:ln>
            <a:noFill/>
          </a:ln>
        </p:spPr>
      </p:pic>
      <p:sp>
        <p:nvSpPr>
          <p:cNvPr id="137" name="TextShape 9"/>
          <p:cNvSpPr txBox="1"/>
          <p:nvPr/>
        </p:nvSpPr>
        <p:spPr>
          <a:xfrm>
            <a:off x="5457960" y="591840"/>
            <a:ext cx="1029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Je peins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8" name="TextShape 10"/>
          <p:cNvSpPr txBox="1"/>
          <p:nvPr/>
        </p:nvSpPr>
        <p:spPr>
          <a:xfrm>
            <a:off x="7437240" y="598320"/>
            <a:ext cx="2498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Je dessine une échelle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9" name="TextShape 11"/>
          <p:cNvSpPr txBox="1"/>
          <p:nvPr/>
        </p:nvSpPr>
        <p:spPr>
          <a:xfrm>
            <a:off x="6840000" y="2317680"/>
            <a:ext cx="11818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800" spc="-1" strike="noStrike">
                <a:latin typeface="Arial"/>
              </a:rPr>
              <a:t>Je décore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0" name="CustomShape 12"/>
          <p:cNvSpPr/>
          <p:nvPr/>
        </p:nvSpPr>
        <p:spPr>
          <a:xfrm>
            <a:off x="5112000" y="4390560"/>
            <a:ext cx="4824000" cy="344880"/>
          </a:xfrm>
          <a:prstGeom prst="rect">
            <a:avLst/>
          </a:prstGeom>
          <a:noFill/>
          <a:ln w="324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8920" bIns="0">
            <a:spAutoFit/>
          </a:bodyPr>
          <a:p>
            <a:pPr marL="133200">
              <a:lnSpc>
                <a:spcPts val="1009"/>
              </a:lnSpc>
              <a:spcBef>
                <a:spcPts val="700"/>
              </a:spcBef>
            </a:pPr>
            <a:r>
              <a:rPr b="0" lang="fr-FR" sz="1200" spc="-1" strike="noStrike">
                <a:latin typeface="Arial"/>
              </a:rPr>
              <a:t>J’apprends à discriminer les formes et à les associer, les apparier, à les reproduire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3"/>
          <a:srcRect l="13869" t="12323" r="27328" b="8929"/>
          <a:stretch/>
        </p:blipFill>
        <p:spPr>
          <a:xfrm rot="5400000">
            <a:off x="5587560" y="5708160"/>
            <a:ext cx="1209240" cy="215964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4"/>
          <a:srcRect l="48311" t="136" r="25866" b="53853"/>
          <a:stretch/>
        </p:blipFill>
        <p:spPr>
          <a:xfrm>
            <a:off x="9216000" y="2736000"/>
            <a:ext cx="645120" cy="86112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5"/>
          <a:srcRect l="-634" t="136" r="74787" b="53774"/>
          <a:stretch/>
        </p:blipFill>
        <p:spPr>
          <a:xfrm>
            <a:off x="4320000" y="3601440"/>
            <a:ext cx="645480" cy="86256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6"/>
          <a:srcRect l="45441" t="47202" r="25744" b="10493"/>
          <a:stretch/>
        </p:blipFill>
        <p:spPr>
          <a:xfrm>
            <a:off x="4104000" y="4968360"/>
            <a:ext cx="719640" cy="79164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7"/>
          <a:srcRect l="22402" t="136" r="51661" b="53790"/>
          <a:stretch/>
        </p:blipFill>
        <p:spPr>
          <a:xfrm>
            <a:off x="8928360" y="4969800"/>
            <a:ext cx="647640" cy="86220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8"/>
          <a:stretch/>
        </p:blipFill>
        <p:spPr>
          <a:xfrm>
            <a:off x="5184000" y="938160"/>
            <a:ext cx="1917720" cy="143784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9"/>
          <a:stretch/>
        </p:blipFill>
        <p:spPr>
          <a:xfrm>
            <a:off x="7920000" y="936000"/>
            <a:ext cx="1944000" cy="145728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10"/>
          <a:srcRect l="0" t="0" r="0" b="55268"/>
          <a:stretch/>
        </p:blipFill>
        <p:spPr>
          <a:xfrm>
            <a:off x="5112000" y="4824360"/>
            <a:ext cx="2415240" cy="107964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11"/>
          <a:srcRect l="0" t="0" r="0" b="67303"/>
          <a:stretch/>
        </p:blipFill>
        <p:spPr>
          <a:xfrm>
            <a:off x="7560000" y="6192000"/>
            <a:ext cx="2458800" cy="107172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12"/>
          <a:stretch/>
        </p:blipFill>
        <p:spPr>
          <a:xfrm>
            <a:off x="6480000" y="2736000"/>
            <a:ext cx="1944000" cy="14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Application>LibreOffice/6.1.6.3$Windows_X86_64 LibreOffice_project/5896ab1714085361c45cf540f76f60673dd96a72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2016-11-22T13:51:34Z</dcterms:created>
  <dc:creator>isa </dc:creator>
  <dc:description/>
  <dc:language>fr-FR</dc:language>
  <cp:lastModifiedBy/>
  <dcterms:modified xsi:type="dcterms:W3CDTF">2019-12-10T22:07:40Z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2016-11-22T00:00:00Z</vt:filetime>
  </property>
  <property fmtid="{D5CDD505-2E9C-101B-9397-08002B2CF9AE}" pid="4" name="Creator">
    <vt:lpwstr>Impress</vt:lpwstr>
  </property>
  <property fmtid="{D5CDD505-2E9C-101B-9397-08002B2CF9AE}" pid="5" name="HyperlinksChanged">
    <vt:bool>0</vt:bool>
  </property>
  <property fmtid="{D5CDD505-2E9C-101B-9397-08002B2CF9AE}" pid="6" name="LastSaved">
    <vt:filetime>2016-11-22T00:00:00Z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