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4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43040" y="2292480"/>
            <a:ext cx="841896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3040" y="2292480"/>
            <a:ext cx="84189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045245" y="1524600"/>
            <a:ext cx="3402555" cy="12681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kern="100" dirty="0">
                <a:solidFill>
                  <a:srgbClr val="000000"/>
                </a:solidFill>
                <a:latin typeface="Trebuchet MS" panose="020B0603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 2 3 banquise : </a:t>
            </a:r>
            <a:r>
              <a:rPr lang="fr-FR" sz="1050" kern="100" dirty="0">
                <a:solidFill>
                  <a:srgbClr val="222222"/>
                </a:solidFill>
                <a:latin typeface="arial;sans-serif"/>
                <a:ea typeface="SimSun" panose="02010600030101010101" pitchFamily="2" charset="-122"/>
                <a:cs typeface="Mangal" panose="02040503050203030202" pitchFamily="18" charset="0"/>
              </a:rPr>
              <a:t>"Un ours c’est grand, presque géant. Mais est-ce plus grand que deux morses ? Que trois renards polaires ? Ou quatre otaries ? Cinq pingouins ? Six sardines ? Chacun vient se mesurer à l’ursidé, mais les sardines apprendront bientôt à leurs dépens qu’un ours, c’est grand mais aussi très gourmand !" </a:t>
            </a:r>
            <a:r>
              <a:rPr lang="fr-FR" sz="1200" kern="100" dirty="0">
                <a:solidFill>
                  <a:srgbClr val="000000"/>
                </a:solidFill>
                <a:latin typeface="Trebuchet MS" panose="020B0603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fr-FR" sz="1200" kern="10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44000" y="67320"/>
            <a:ext cx="331128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Semaine du 20 Janvier 2020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-72000" y="329040"/>
            <a:ext cx="4053960" cy="67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50040" rIns="90000" bIns="45000">
            <a:noAutofit/>
          </a:bodyPr>
          <a:lstStyle/>
          <a:p>
            <a:pPr algn="ctr">
              <a:lnSpc>
                <a:spcPct val="97000"/>
              </a:lnSpc>
            </a:pPr>
            <a:r>
              <a:rPr lang="fr-FR" sz="1300" b="0" strike="noStrike" spc="-1">
                <a:solidFill>
                  <a:srgbClr val="000000"/>
                </a:solidFill>
                <a:latin typeface="Helvetica Neue"/>
                <a:ea typeface="Microsoft YaHei"/>
              </a:rPr>
              <a:t>PERIODE 3 : Janvier/Février</a:t>
            </a:r>
            <a:endParaRPr lang="fr-FR" sz="1300" b="0" strike="noStrike" spc="-1">
              <a:latin typeface="Arial"/>
            </a:endParaRPr>
          </a:p>
          <a:p>
            <a:pPr algn="ctr">
              <a:lnSpc>
                <a:spcPct val="97000"/>
              </a:lnSpc>
            </a:pPr>
            <a:r>
              <a:rPr lang="fr-FR" sz="1300" b="1" strike="noStrike" spc="-1">
                <a:solidFill>
                  <a:srgbClr val="000000"/>
                </a:solidFill>
                <a:latin typeface="Helvetica Neue"/>
                <a:ea typeface="Microsoft YaHei"/>
              </a:rPr>
              <a:t>Agir, s'exprimer, comprendre à travers l' activité physique</a:t>
            </a:r>
            <a:endParaRPr lang="fr-FR" sz="1300" b="0" strike="noStrike" spc="-1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121320" y="1019160"/>
            <a:ext cx="4269960" cy="367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 livre de la semaine</a:t>
            </a:r>
            <a:endParaRPr lang="fr-FR" sz="1800" b="0" strike="noStrike" spc="-1" dirty="0">
              <a:latin typeface="Arial"/>
            </a:endParaRPr>
          </a:p>
        </p:txBody>
      </p:sp>
      <p:pic>
        <p:nvPicPr>
          <p:cNvPr id="43" name="Image 42"/>
          <p:cNvPicPr/>
          <p:nvPr/>
        </p:nvPicPr>
        <p:blipFill>
          <a:blip r:embed="rId2"/>
          <a:srcRect l="-634" t="136" r="74835" b="53816"/>
          <a:stretch/>
        </p:blipFill>
        <p:spPr>
          <a:xfrm>
            <a:off x="3564720" y="792000"/>
            <a:ext cx="538560" cy="720360"/>
          </a:xfrm>
          <a:prstGeom prst="rect">
            <a:avLst/>
          </a:prstGeom>
          <a:ln>
            <a:noFill/>
          </a:ln>
        </p:spPr>
      </p:pic>
      <p:pic>
        <p:nvPicPr>
          <p:cNvPr id="47" name="Image 46"/>
          <p:cNvPicPr/>
          <p:nvPr/>
        </p:nvPicPr>
        <p:blipFill rotWithShape="1">
          <a:blip r:embed="rId2"/>
          <a:srcRect l="22327" t="446" r="49124" b="51560"/>
          <a:stretch/>
        </p:blipFill>
        <p:spPr>
          <a:xfrm>
            <a:off x="4042558" y="2723047"/>
            <a:ext cx="712404" cy="897120"/>
          </a:xfrm>
          <a:prstGeom prst="rect">
            <a:avLst/>
          </a:prstGeom>
          <a:ln>
            <a:noFill/>
          </a:ln>
        </p:spPr>
      </p:pic>
      <p:sp>
        <p:nvSpPr>
          <p:cNvPr id="51" name="CustomShape 7"/>
          <p:cNvSpPr/>
          <p:nvPr/>
        </p:nvSpPr>
        <p:spPr>
          <a:xfrm>
            <a:off x="4806810" y="42920"/>
            <a:ext cx="48956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>
                <a:latin typeface="Calibri Light"/>
              </a:rPr>
              <a:t>J’apprends à </a:t>
            </a:r>
            <a:r>
              <a:rPr lang="fr-FR" sz="1400" b="1" spc="-1" dirty="0">
                <a:latin typeface="Calibri Light"/>
              </a:rPr>
              <a:t>c</a:t>
            </a:r>
            <a:r>
              <a:rPr lang="fr-FR" sz="1400" b="1" strike="noStrike" spc="-1" dirty="0">
                <a:latin typeface="Calibri Light"/>
              </a:rPr>
              <a:t>oordonner mes gestes et mes déplacements avec ceux des autres, lors de rondes et jeux chantés</a:t>
            </a:r>
            <a:endParaRPr lang="fr-FR" sz="1800" b="0" strike="noStrike" spc="-1" dirty="0">
              <a:latin typeface="Arial"/>
            </a:endParaRPr>
          </a:p>
        </p:txBody>
      </p:sp>
      <p:pic>
        <p:nvPicPr>
          <p:cNvPr id="63" name="Image3">
            <a:extLst>
              <a:ext uri="{FF2B5EF4-FFF2-40B4-BE49-F238E27FC236}">
                <a16:creationId xmlns:a16="http://schemas.microsoft.com/office/drawing/2014/main" id="{F9AC4283-E10D-4578-92D4-ABBFF89A618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21320" y="1478937"/>
            <a:ext cx="923925" cy="1209675"/>
          </a:xfrm>
          <a:prstGeom prst="rect">
            <a:avLst/>
          </a:prstGeom>
        </p:spPr>
      </p:pic>
      <p:sp>
        <p:nvSpPr>
          <p:cNvPr id="64" name="CustomShape 7">
            <a:extLst>
              <a:ext uri="{FF2B5EF4-FFF2-40B4-BE49-F238E27FC236}">
                <a16:creationId xmlns:a16="http://schemas.microsoft.com/office/drawing/2014/main" id="{9BBEAE8E-0C80-4916-B4DA-67D3463DD345}"/>
              </a:ext>
            </a:extLst>
          </p:cNvPr>
          <p:cNvSpPr/>
          <p:nvPr/>
        </p:nvSpPr>
        <p:spPr>
          <a:xfrm>
            <a:off x="4713617" y="2556897"/>
            <a:ext cx="5068346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>
                <a:latin typeface="Calibri Light"/>
              </a:rPr>
              <a:t>J’apprends à </a:t>
            </a:r>
            <a:r>
              <a:rPr lang="fr-FR" sz="1400" b="1" spc="-1" dirty="0">
                <a:latin typeface="Calibri Light"/>
              </a:rPr>
              <a:t>c</a:t>
            </a:r>
            <a:r>
              <a:rPr lang="fr-FR" sz="1400" b="1" strike="noStrike" spc="-1" dirty="0">
                <a:latin typeface="Calibri Light"/>
              </a:rPr>
              <a:t>oordonner mes gestes pour fabriquer un igloo en </a:t>
            </a:r>
            <a:r>
              <a:rPr lang="fr-FR" sz="1400" b="1" strike="noStrike" spc="-1" dirty="0" err="1">
                <a:latin typeface="Calibri Light"/>
              </a:rPr>
              <a:t>kaplas</a:t>
            </a:r>
            <a:endParaRPr lang="fr-FR" sz="1800" b="0" strike="noStrike" spc="-1" dirty="0">
              <a:latin typeface="Arial"/>
            </a:endParaRPr>
          </a:p>
        </p:txBody>
      </p:sp>
      <p:pic>
        <p:nvPicPr>
          <p:cNvPr id="42" name="Image 41"/>
          <p:cNvPicPr/>
          <p:nvPr/>
        </p:nvPicPr>
        <p:blipFill rotWithShape="1">
          <a:blip r:embed="rId2"/>
          <a:srcRect l="71755" t="136" r="-3630" b="58262"/>
          <a:stretch/>
        </p:blipFill>
        <p:spPr>
          <a:xfrm>
            <a:off x="9242888" y="286557"/>
            <a:ext cx="663112" cy="647640"/>
          </a:xfrm>
          <a:prstGeom prst="rect">
            <a:avLst/>
          </a:prstGeom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EF90A31-A8A9-45E1-AD96-14EE5A3F936B}"/>
              </a:ext>
            </a:extLst>
          </p:cNvPr>
          <p:cNvPicPr/>
          <p:nvPr/>
        </p:nvPicPr>
        <p:blipFill rotWithShape="1">
          <a:blip r:embed="rId2"/>
          <a:srcRect l="-61" t="53309" r="74962" b="1227"/>
          <a:stretch/>
        </p:blipFill>
        <p:spPr>
          <a:xfrm>
            <a:off x="4727038" y="336938"/>
            <a:ext cx="522146" cy="707760"/>
          </a:xfrm>
          <a:prstGeom prst="rect">
            <a:avLst/>
          </a:prstGeom>
          <a:ln>
            <a:noFill/>
          </a:ln>
        </p:spPr>
      </p:pic>
      <p:sp>
        <p:nvSpPr>
          <p:cNvPr id="21" name="CustomShape 1">
            <a:extLst>
              <a:ext uri="{FF2B5EF4-FFF2-40B4-BE49-F238E27FC236}">
                <a16:creationId xmlns:a16="http://schemas.microsoft.com/office/drawing/2014/main" id="{7FF6B9DD-54C5-4687-8806-1B8EE1D19D52}"/>
              </a:ext>
            </a:extLst>
          </p:cNvPr>
          <p:cNvSpPr/>
          <p:nvPr/>
        </p:nvSpPr>
        <p:spPr>
          <a:xfrm>
            <a:off x="34936" y="2861065"/>
            <a:ext cx="394702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kern="100" dirty="0">
                <a:solidFill>
                  <a:srgbClr val="000000"/>
                </a:solidFill>
                <a:latin typeface="Trebuchet MS" panose="020B0603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Je classe les animaux de la banquise en fonction de leur taille, à la façon de l’album de la semaine</a:t>
            </a:r>
            <a:endParaRPr lang="fr-FR" sz="1200" b="1" kern="10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22" name="CustomShape 6">
            <a:extLst>
              <a:ext uri="{FF2B5EF4-FFF2-40B4-BE49-F238E27FC236}">
                <a16:creationId xmlns:a16="http://schemas.microsoft.com/office/drawing/2014/main" id="{E84458AF-6839-49E5-874A-80934E81B184}"/>
              </a:ext>
            </a:extLst>
          </p:cNvPr>
          <p:cNvSpPr/>
          <p:nvPr/>
        </p:nvSpPr>
        <p:spPr>
          <a:xfrm>
            <a:off x="5261580" y="4813202"/>
            <a:ext cx="447444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J’apprends à jouer une scénette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 : je joue roule galette</a:t>
            </a:r>
            <a:endParaRPr lang="fr-FR" sz="1200" b="0" strike="noStrike" spc="-1" dirty="0">
              <a:latin typeface="Arial"/>
            </a:endParaRPr>
          </a:p>
        </p:txBody>
      </p:sp>
      <p:pic>
        <p:nvPicPr>
          <p:cNvPr id="30" name="Picture 4" descr="Résultat de recherche d'images pour &quot;1 2 3 banquise taille&quot;">
            <a:extLst>
              <a:ext uri="{FF2B5EF4-FFF2-40B4-BE49-F238E27FC236}">
                <a16:creationId xmlns:a16="http://schemas.microsoft.com/office/drawing/2014/main" id="{910BAB6A-A232-4395-B8F4-35E026B20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76" b="39250"/>
          <a:stretch/>
        </p:blipFill>
        <p:spPr bwMode="auto">
          <a:xfrm>
            <a:off x="159989" y="3482207"/>
            <a:ext cx="3696918" cy="1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11646CFA-45FD-435E-ABD5-F2AD022BE1F8}"/>
              </a:ext>
            </a:extLst>
          </p:cNvPr>
          <p:cNvSpPr txBox="1"/>
          <p:nvPr/>
        </p:nvSpPr>
        <p:spPr>
          <a:xfrm>
            <a:off x="169980" y="4813202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Je raconte une histoire de mémoire, j’évoque les sentiments des personnages</a:t>
            </a: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BAF3A7CA-CB2A-4455-B0D7-B0B381B73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93" y="5081452"/>
            <a:ext cx="2271941" cy="17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5173D2F-B594-44D9-9611-47EFA30F6FCC}"/>
              </a:ext>
            </a:extLst>
          </p:cNvPr>
          <p:cNvPicPr/>
          <p:nvPr/>
        </p:nvPicPr>
        <p:blipFill>
          <a:blip r:embed="rId2"/>
          <a:srcRect l="-634" t="136" r="74835" b="53816"/>
          <a:stretch/>
        </p:blipFill>
        <p:spPr>
          <a:xfrm>
            <a:off x="339126" y="5367848"/>
            <a:ext cx="538560" cy="720360"/>
          </a:xfrm>
          <a:prstGeom prst="rect">
            <a:avLst/>
          </a:prstGeom>
          <a:ln>
            <a:noFill/>
          </a:ln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B1EDAB14-2326-4F44-9842-F043AFB9E14F}"/>
              </a:ext>
            </a:extLst>
          </p:cNvPr>
          <p:cNvPicPr/>
          <p:nvPr/>
        </p:nvPicPr>
        <p:blipFill rotWithShape="1">
          <a:blip r:embed="rId2"/>
          <a:srcRect l="47839" t="51098" r="26363" b="5500"/>
          <a:stretch/>
        </p:blipFill>
        <p:spPr>
          <a:xfrm>
            <a:off x="917433" y="5409250"/>
            <a:ext cx="538560" cy="678958"/>
          </a:xfrm>
          <a:prstGeom prst="rect">
            <a:avLst/>
          </a:prstGeom>
          <a:ln>
            <a:noFill/>
          </a:ln>
        </p:spPr>
      </p:pic>
      <p:pic>
        <p:nvPicPr>
          <p:cNvPr id="1028" name="Picture 4" descr="Résultat de recherche d'images pour &quot;ronde dessin&quot;">
            <a:extLst>
              <a:ext uri="{FF2B5EF4-FFF2-40B4-BE49-F238E27FC236}">
                <a16:creationId xmlns:a16="http://schemas.microsoft.com/office/drawing/2014/main" id="{7D720624-339A-46F6-976B-F12A37824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99" y="628539"/>
            <a:ext cx="2709705" cy="19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igloo kapla&quot;">
            <a:extLst>
              <a:ext uri="{FF2B5EF4-FFF2-40B4-BE49-F238E27FC236}">
                <a16:creationId xmlns:a16="http://schemas.microsoft.com/office/drawing/2014/main" id="{805C61E7-8477-4ED2-B615-9453EDF5E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481" y="2827338"/>
            <a:ext cx="1802523" cy="17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162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arial;sans-serif</vt:lpstr>
      <vt:lpstr>Calibri</vt:lpstr>
      <vt:lpstr>Calibri Light</vt:lpstr>
      <vt:lpstr>Helvetica Neue</vt:lpstr>
      <vt:lpstr>Symbol</vt:lpstr>
      <vt:lpstr>Times New Roman</vt:lpstr>
      <vt:lpstr>Trebuchet MS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Karine</dc:creator>
  <dc:description/>
  <cp:lastModifiedBy>Karine</cp:lastModifiedBy>
  <cp:revision>20</cp:revision>
  <cp:lastPrinted>2020-01-22T18:22:41Z</cp:lastPrinted>
  <dcterms:created xsi:type="dcterms:W3CDTF">2019-01-16T20:24:43Z</dcterms:created>
  <dcterms:modified xsi:type="dcterms:W3CDTF">2020-01-22T18:33:59Z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Format A4 (210 x 297 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