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906000" cy="6858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743040" y="2292480"/>
            <a:ext cx="841932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43040" y="2292480"/>
            <a:ext cx="84193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864197" y="1071215"/>
            <a:ext cx="3573227" cy="93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Aujourd'hui c'est la rentrée. </a:t>
            </a:r>
            <a:r>
              <a:rPr lang="fr-FR" sz="11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Emile</a:t>
            </a: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doit choisir la nouvelle activité qu'il pratiquera cette année. Il lit la liste et annonce qu'il choisit la danse! Oui </a:t>
            </a:r>
            <a:r>
              <a:rPr lang="fr-FR" sz="11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Emile</a:t>
            </a: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veut faire de la danse, mais pas n'importe quelle danse ... Il veut faire de la danse de boxe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292049" y="-5180"/>
            <a:ext cx="3311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Semaine du 04 Janvier 2021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64632" y="256540"/>
            <a:ext cx="4897949" cy="6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0040" rIns="90000" bIns="45000">
            <a:noAutofit/>
          </a:bodyPr>
          <a:lstStyle/>
          <a:p>
            <a:pPr algn="ctr">
              <a:lnSpc>
                <a:spcPct val="97000"/>
              </a:lnSpc>
            </a:pPr>
            <a:r>
              <a:rPr lang="fr-FR" sz="1300" b="0" strike="noStrike" spc="-1" dirty="0">
                <a:solidFill>
                  <a:srgbClr val="000000"/>
                </a:solidFill>
                <a:latin typeface="Helvetica Neue"/>
                <a:ea typeface="Microsoft YaHei"/>
              </a:rPr>
              <a:t>PERIODE 3 : Janvier/Février</a:t>
            </a:r>
            <a:endParaRPr lang="fr-FR" sz="1300" b="0" strike="noStrike" spc="-1" dirty="0">
              <a:latin typeface="Arial"/>
            </a:endParaRPr>
          </a:p>
          <a:p>
            <a:pPr algn="ctr">
              <a:lnSpc>
                <a:spcPct val="97000"/>
              </a:lnSpc>
            </a:pPr>
            <a:r>
              <a:rPr lang="fr-FR" sz="1300" b="1" strike="noStrike" spc="-1" dirty="0">
                <a:solidFill>
                  <a:srgbClr val="000000"/>
                </a:solidFill>
                <a:latin typeface="Helvetica Neue"/>
                <a:ea typeface="Microsoft YaHei"/>
              </a:rPr>
              <a:t>Agir, s'exprimer, comprendre à travers l' activité physique</a:t>
            </a:r>
            <a:endParaRPr lang="fr-FR" sz="13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151369" y="719080"/>
            <a:ext cx="427032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livre de la semaine</a:t>
            </a:r>
            <a:endParaRPr lang="fr-FR" sz="1600" b="1" strike="noStrike" spc="-1"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-18657" y="1938139"/>
            <a:ext cx="447480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J’apprends à construire et conserver une séquence d'actions et de déplacements, en relation avec d'autres partenaires, avec ou sans support musical.</a:t>
            </a:r>
            <a:endParaRPr lang="fr-FR" sz="1200" b="1" strike="noStrike" spc="-1" dirty="0">
              <a:latin typeface="Arial"/>
            </a:endParaRPr>
          </a:p>
        </p:txBody>
      </p:sp>
      <p:pic>
        <p:nvPicPr>
          <p:cNvPr id="44" name="Image 26"/>
          <p:cNvPicPr/>
          <p:nvPr/>
        </p:nvPicPr>
        <p:blipFill>
          <a:blip r:embed="rId2"/>
          <a:stretch/>
        </p:blipFill>
        <p:spPr>
          <a:xfrm>
            <a:off x="4300739" y="1968257"/>
            <a:ext cx="630000" cy="584640"/>
          </a:xfrm>
          <a:prstGeom prst="rect">
            <a:avLst/>
          </a:prstGeom>
          <a:ln>
            <a:noFill/>
          </a:ln>
        </p:spPr>
      </p:pic>
      <p:pic>
        <p:nvPicPr>
          <p:cNvPr id="45" name="Image 44"/>
          <p:cNvPicPr/>
          <p:nvPr/>
        </p:nvPicPr>
        <p:blipFill>
          <a:blip r:embed="rId3"/>
          <a:srcRect l="22413" t="136" r="51685" b="53822"/>
          <a:stretch/>
        </p:blipFill>
        <p:spPr>
          <a:xfrm>
            <a:off x="9259860" y="7375"/>
            <a:ext cx="572700" cy="734649"/>
          </a:xfrm>
          <a:prstGeom prst="rect">
            <a:avLst/>
          </a:prstGeom>
          <a:ln>
            <a:noFill/>
          </a:ln>
        </p:spPr>
      </p:pic>
      <p:pic>
        <p:nvPicPr>
          <p:cNvPr id="46" name="Image 45"/>
          <p:cNvPicPr/>
          <p:nvPr/>
        </p:nvPicPr>
        <p:blipFill>
          <a:blip r:embed="rId3"/>
          <a:srcRect l="-634" t="136" r="74823" b="53806"/>
          <a:stretch/>
        </p:blipFill>
        <p:spPr>
          <a:xfrm>
            <a:off x="4390630" y="749378"/>
            <a:ext cx="403424" cy="678600"/>
          </a:xfrm>
          <a:prstGeom prst="rect">
            <a:avLst/>
          </a:prstGeom>
          <a:ln>
            <a:noFill/>
          </a:ln>
        </p:spPr>
      </p:pic>
      <p:pic>
        <p:nvPicPr>
          <p:cNvPr id="53" name="Image 52"/>
          <p:cNvPicPr/>
          <p:nvPr/>
        </p:nvPicPr>
        <p:blipFill>
          <a:blip r:embed="rId3"/>
          <a:srcRect l="48299" r="25768" b="53837"/>
          <a:stretch/>
        </p:blipFill>
        <p:spPr>
          <a:xfrm>
            <a:off x="9257192" y="2643767"/>
            <a:ext cx="647280" cy="863280"/>
          </a:xfrm>
          <a:prstGeom prst="rect">
            <a:avLst/>
          </a:prstGeom>
          <a:ln>
            <a:noFill/>
          </a:ln>
        </p:spPr>
      </p:pic>
      <p:sp>
        <p:nvSpPr>
          <p:cNvPr id="54" name="CustomShape 11"/>
          <p:cNvSpPr/>
          <p:nvPr/>
        </p:nvSpPr>
        <p:spPr>
          <a:xfrm>
            <a:off x="5939210" y="0"/>
            <a:ext cx="3280955" cy="46021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latin typeface="Arial"/>
              </a:rPr>
              <a:t>J’apprends à dénombrer et décomposer en jouant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63" name="CustomShape 14"/>
          <p:cNvSpPr/>
          <p:nvPr/>
        </p:nvSpPr>
        <p:spPr>
          <a:xfrm>
            <a:off x="5831754" y="2490606"/>
            <a:ext cx="394496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latin typeface="Arial"/>
              </a:rPr>
              <a:t>Je classe en fonction de différents critères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6649571" y="2731760"/>
            <a:ext cx="2304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Arial"/>
              </a:rPr>
              <a:t>j’associe les couronnes identiques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DB98A2-0A0D-4DCE-9242-A6027E0C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" y="1046570"/>
            <a:ext cx="781328" cy="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5EE51B-AACA-40C3-9E35-654528539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3272" y="4651167"/>
            <a:ext cx="1488191" cy="2646959"/>
          </a:xfrm>
          <a:prstGeom prst="rect">
            <a:avLst/>
          </a:prstGeom>
        </p:spPr>
      </p:pic>
      <p:sp>
        <p:nvSpPr>
          <p:cNvPr id="65" name="CustomShape 5">
            <a:extLst>
              <a:ext uri="{FF2B5EF4-FFF2-40B4-BE49-F238E27FC236}">
                <a16:creationId xmlns:a16="http://schemas.microsoft.com/office/drawing/2014/main" id="{952E51AC-BC98-41C5-B450-9CBDA4B08DD7}"/>
              </a:ext>
            </a:extLst>
          </p:cNvPr>
          <p:cNvSpPr/>
          <p:nvPr/>
        </p:nvSpPr>
        <p:spPr>
          <a:xfrm>
            <a:off x="5474288" y="4784732"/>
            <a:ext cx="465990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J’apprends à adapter mon geste pour reproduire des graphismes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AB08D40-7CCC-4CA1-8AEF-53BDD9090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" y="5014837"/>
            <a:ext cx="2400000" cy="1800000"/>
          </a:xfrm>
          <a:prstGeom prst="rect">
            <a:avLst/>
          </a:prstGeom>
        </p:spPr>
      </p:pic>
      <p:sp>
        <p:nvSpPr>
          <p:cNvPr id="68" name="CustomShape 14">
            <a:extLst>
              <a:ext uri="{FF2B5EF4-FFF2-40B4-BE49-F238E27FC236}">
                <a16:creationId xmlns:a16="http://schemas.microsoft.com/office/drawing/2014/main" id="{5702B0F4-3CFD-472E-BD53-94491A877A52}"/>
              </a:ext>
            </a:extLst>
          </p:cNvPr>
          <p:cNvSpPr/>
          <p:nvPr/>
        </p:nvSpPr>
        <p:spPr>
          <a:xfrm>
            <a:off x="224513" y="4591322"/>
            <a:ext cx="4755406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latin typeface="Arial"/>
              </a:rPr>
              <a:t>Pour apprendre à danser , j’apprends à connaitre mon corps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E21BB70-0639-45A4-94DC-46681F6702F8}"/>
              </a:ext>
            </a:extLst>
          </p:cNvPr>
          <p:cNvPicPr/>
          <p:nvPr/>
        </p:nvPicPr>
        <p:blipFill>
          <a:blip r:embed="rId3"/>
          <a:srcRect l="48299" r="25768" b="53837"/>
          <a:stretch/>
        </p:blipFill>
        <p:spPr>
          <a:xfrm>
            <a:off x="2033146" y="4956031"/>
            <a:ext cx="647280" cy="863280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46085D-5854-42D8-8EFE-EC7BDEF65123}"/>
              </a:ext>
            </a:extLst>
          </p:cNvPr>
          <p:cNvPicPr/>
          <p:nvPr/>
        </p:nvPicPr>
        <p:blipFill>
          <a:blip r:embed="rId3"/>
          <a:srcRect l="-634" t="136" r="74823" b="53806"/>
          <a:stretch/>
        </p:blipFill>
        <p:spPr>
          <a:xfrm>
            <a:off x="4701382" y="4895751"/>
            <a:ext cx="557074" cy="698384"/>
          </a:xfrm>
          <a:prstGeom prst="rect">
            <a:avLst/>
          </a:prstGeom>
          <a:ln>
            <a:noFill/>
          </a:ln>
        </p:spPr>
      </p:pic>
      <p:sp>
        <p:nvSpPr>
          <p:cNvPr id="28" name="CustomShape 1">
            <a:extLst>
              <a:ext uri="{FF2B5EF4-FFF2-40B4-BE49-F238E27FC236}">
                <a16:creationId xmlns:a16="http://schemas.microsoft.com/office/drawing/2014/main" id="{409BEFF6-4F64-404D-B606-C1C702D5BE8C}"/>
              </a:ext>
            </a:extLst>
          </p:cNvPr>
          <p:cNvSpPr/>
          <p:nvPr/>
        </p:nvSpPr>
        <p:spPr>
          <a:xfrm>
            <a:off x="15754" y="4766407"/>
            <a:ext cx="2250792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100" dirty="0">
                <a:solidFill>
                  <a:srgbClr val="4D5156"/>
                </a:solidFill>
                <a:latin typeface="arial" panose="020B0604020202020204" pitchFamily="34" charset="0"/>
              </a:rPr>
              <a:t>En dessinant</a:t>
            </a:r>
            <a:endParaRPr lang="fr-FR" sz="11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CustomShape 1">
            <a:extLst>
              <a:ext uri="{FF2B5EF4-FFF2-40B4-BE49-F238E27FC236}">
                <a16:creationId xmlns:a16="http://schemas.microsoft.com/office/drawing/2014/main" id="{C54BE09F-D8FA-49A3-864D-210FB1FD94F9}"/>
              </a:ext>
            </a:extLst>
          </p:cNvPr>
          <p:cNvSpPr/>
          <p:nvPr/>
        </p:nvSpPr>
        <p:spPr>
          <a:xfrm>
            <a:off x="2575423" y="4748244"/>
            <a:ext cx="2250792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100" dirty="0">
                <a:solidFill>
                  <a:srgbClr val="4D5156"/>
                </a:solidFill>
                <a:latin typeface="arial" panose="020B0604020202020204" pitchFamily="34" charset="0"/>
              </a:rPr>
              <a:t>En jouant au loto</a:t>
            </a:r>
            <a:endParaRPr lang="fr-FR" sz="1100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99F8E8-B9F9-44CF-A3A8-4F5561849D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13379"/>
          <a:stretch/>
        </p:blipFill>
        <p:spPr>
          <a:xfrm>
            <a:off x="7801571" y="5231942"/>
            <a:ext cx="2046367" cy="1486800"/>
          </a:xfrm>
          <a:prstGeom prst="rect">
            <a:avLst/>
          </a:prstGeom>
        </p:spPr>
      </p:pic>
      <p:pic>
        <p:nvPicPr>
          <p:cNvPr id="2050" name="Picture 2" descr="Le jeu de la galette MS - La maternelle de Vivi">
            <a:extLst>
              <a:ext uri="{FF2B5EF4-FFF2-40B4-BE49-F238E27FC236}">
                <a16:creationId xmlns:a16="http://schemas.microsoft.com/office/drawing/2014/main" id="{5E8F6F3B-BC64-4FEE-A2F9-D6C3E08B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52" y="538611"/>
            <a:ext cx="2570660" cy="192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Jeu de la galette :">
            <a:extLst>
              <a:ext uri="{FF2B5EF4-FFF2-40B4-BE49-F238E27FC236}">
                <a16:creationId xmlns:a16="http://schemas.microsoft.com/office/drawing/2014/main" id="{E24F10D3-D9F1-41A1-B715-CED37170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83" y="800373"/>
            <a:ext cx="1647112" cy="165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La maternelle de Laurène: Lotos vocabulaire | La maternelle de laurene,  Vocabulaire, Corps">
            <a:extLst>
              <a:ext uri="{FF2B5EF4-FFF2-40B4-BE49-F238E27FC236}">
                <a16:creationId xmlns:a16="http://schemas.microsoft.com/office/drawing/2014/main" id="{59787E15-A76F-4B76-BA91-F74F8768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23" y="5588265"/>
            <a:ext cx="2202620" cy="11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2"/>
          <p:cNvSpPr/>
          <p:nvPr/>
        </p:nvSpPr>
        <p:spPr>
          <a:xfrm>
            <a:off x="144000" y="-73359"/>
            <a:ext cx="3311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Semaine du 04 Janvier 2021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2000" y="188361"/>
            <a:ext cx="4054320" cy="6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0040" rIns="90000" bIns="45000">
            <a:noAutofit/>
          </a:bodyPr>
          <a:lstStyle/>
          <a:p>
            <a:pPr algn="ctr">
              <a:lnSpc>
                <a:spcPct val="97000"/>
              </a:lnSpc>
            </a:pPr>
            <a:r>
              <a:rPr lang="fr-FR" sz="1300" b="0" strike="noStrike" spc="-1">
                <a:solidFill>
                  <a:srgbClr val="000000"/>
                </a:solidFill>
                <a:latin typeface="Helvetica Neue"/>
                <a:ea typeface="Microsoft YaHei"/>
              </a:rPr>
              <a:t>PERIODE 3 : Janvier/Février</a:t>
            </a:r>
            <a:endParaRPr lang="fr-FR" sz="1300" b="0" strike="noStrike" spc="-1">
              <a:latin typeface="Arial"/>
            </a:endParaRPr>
          </a:p>
          <a:p>
            <a:pPr algn="ctr">
              <a:lnSpc>
                <a:spcPct val="97000"/>
              </a:lnSpc>
            </a:pPr>
            <a:r>
              <a:rPr lang="fr-FR" sz="1300" b="1" strike="noStrike" spc="-1">
                <a:solidFill>
                  <a:srgbClr val="000000"/>
                </a:solidFill>
                <a:latin typeface="Helvetica Neue"/>
                <a:ea typeface="Microsoft YaHei"/>
              </a:rPr>
              <a:t>Agir, s'exprimer, comprendre à travers l' activité physique</a:t>
            </a:r>
            <a:endParaRPr lang="fr-FR" sz="1300" b="0" strike="noStrike" spc="-1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4392000" y="82440"/>
            <a:ext cx="551376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J’apprends à utiliser différents outils, médiums, supports et j’apprends à adapter mon geste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51" name="CustomShape 9"/>
          <p:cNvSpPr/>
          <p:nvPr/>
        </p:nvSpPr>
        <p:spPr>
          <a:xfrm>
            <a:off x="6337233" y="401042"/>
            <a:ext cx="24001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Arial"/>
              </a:rPr>
              <a:t>Je reproduis le quadrillage de la galette</a:t>
            </a:r>
          </a:p>
        </p:txBody>
      </p:sp>
      <p:sp>
        <p:nvSpPr>
          <p:cNvPr id="24" name="CustomShape 1">
            <a:extLst>
              <a:ext uri="{FF2B5EF4-FFF2-40B4-BE49-F238E27FC236}">
                <a16:creationId xmlns:a16="http://schemas.microsoft.com/office/drawing/2014/main" id="{04405B29-C70A-4110-90A7-23337B463833}"/>
              </a:ext>
            </a:extLst>
          </p:cNvPr>
          <p:cNvSpPr/>
          <p:nvPr/>
        </p:nvSpPr>
        <p:spPr>
          <a:xfrm>
            <a:off x="914400" y="1165703"/>
            <a:ext cx="3321788" cy="93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Aujourd'hui c'est la rentrée. </a:t>
            </a:r>
            <a:r>
              <a:rPr lang="fr-FR" sz="11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Emile</a:t>
            </a: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doit choisir la nouvelle activité qu'il pratiquera cette année. Il lit la liste et annonce qu'il choisit la danse! Oui </a:t>
            </a:r>
            <a:r>
              <a:rPr lang="fr-FR" sz="11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Emile</a:t>
            </a:r>
            <a:r>
              <a:rPr lang="fr-FR" sz="11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veut faire de la danse, mais pas n'importe quelle danse ... Il veut faire de la danse de boxe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25" name="CustomShape 4">
            <a:extLst>
              <a:ext uri="{FF2B5EF4-FFF2-40B4-BE49-F238E27FC236}">
                <a16:creationId xmlns:a16="http://schemas.microsoft.com/office/drawing/2014/main" id="{9E3B483F-C232-4C57-8D38-103B07EDFEFD}"/>
              </a:ext>
            </a:extLst>
          </p:cNvPr>
          <p:cNvSpPr/>
          <p:nvPr/>
        </p:nvSpPr>
        <p:spPr>
          <a:xfrm>
            <a:off x="-34132" y="878566"/>
            <a:ext cx="4270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 livre de la semaine</a:t>
            </a:r>
            <a:endParaRPr lang="fr-FR" sz="1400" b="1" strike="noStrike" spc="-1" dirty="0">
              <a:latin typeface="Arial"/>
            </a:endParaRPr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7F2ACE71-1FAB-4C75-A077-5F4300FD4AE6}"/>
              </a:ext>
            </a:extLst>
          </p:cNvPr>
          <p:cNvSpPr/>
          <p:nvPr/>
        </p:nvSpPr>
        <p:spPr>
          <a:xfrm>
            <a:off x="-1" y="2180589"/>
            <a:ext cx="356370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J’apprends à construire et conserver une séquence d'actions et de déplacements</a:t>
            </a:r>
            <a:endParaRPr lang="fr-FR" sz="1200" b="1" strike="noStrike" spc="-1" dirty="0">
              <a:latin typeface="Arial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A439983-D335-40DE-8BA3-729CC1A6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0" y="1148841"/>
            <a:ext cx="793080" cy="9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stomShape 14">
            <a:extLst>
              <a:ext uri="{FF2B5EF4-FFF2-40B4-BE49-F238E27FC236}">
                <a16:creationId xmlns:a16="http://schemas.microsoft.com/office/drawing/2014/main" id="{13C17262-A6EC-4C13-ABE3-CC3F7CB4F43C}"/>
              </a:ext>
            </a:extLst>
          </p:cNvPr>
          <p:cNvSpPr/>
          <p:nvPr/>
        </p:nvSpPr>
        <p:spPr>
          <a:xfrm>
            <a:off x="325443" y="4674936"/>
            <a:ext cx="4755406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latin typeface="Arial"/>
              </a:rPr>
              <a:t>Pour apprendre à danser , j’apprends à connaitre mon corps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FBD4132-42B0-482E-9A9C-4D05181089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292531" y="2175005"/>
            <a:ext cx="445577" cy="460212"/>
          </a:xfrm>
          <a:prstGeom prst="rect">
            <a:avLst/>
          </a:prstGeom>
          <a:ln>
            <a:noFill/>
          </a:ln>
        </p:spPr>
      </p:pic>
      <p:pic>
        <p:nvPicPr>
          <p:cNvPr id="46" name="Image 45"/>
          <p:cNvPicPr/>
          <p:nvPr/>
        </p:nvPicPr>
        <p:blipFill>
          <a:blip r:embed="rId4"/>
          <a:srcRect l="-634" t="136" r="74823" b="53806"/>
          <a:stretch/>
        </p:blipFill>
        <p:spPr>
          <a:xfrm>
            <a:off x="3846955" y="602947"/>
            <a:ext cx="445576" cy="59768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8F8BC7-ABD7-4A6A-A2C7-DA9F06FBB4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01" t="9707" r="37371" b="26191"/>
          <a:stretch/>
        </p:blipFill>
        <p:spPr>
          <a:xfrm rot="5400000">
            <a:off x="7659423" y="261178"/>
            <a:ext cx="1781678" cy="2650353"/>
          </a:xfrm>
          <a:prstGeom prst="rect">
            <a:avLst/>
          </a:prstGeom>
        </p:spPr>
      </p:pic>
      <p:sp>
        <p:nvSpPr>
          <p:cNvPr id="20" name="CustomShape 5">
            <a:extLst>
              <a:ext uri="{FF2B5EF4-FFF2-40B4-BE49-F238E27FC236}">
                <a16:creationId xmlns:a16="http://schemas.microsoft.com/office/drawing/2014/main" id="{6B5AC8B3-2D04-40DA-89ED-0E9847E7B2E9}"/>
              </a:ext>
            </a:extLst>
          </p:cNvPr>
          <p:cNvSpPr/>
          <p:nvPr/>
        </p:nvSpPr>
        <p:spPr>
          <a:xfrm>
            <a:off x="5080849" y="2480742"/>
            <a:ext cx="4541453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J’apprends à raconter des histoires… 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1026" name="Picture 2" descr="Vidéo: Le conte de Kolobok, cet équivalent russe de notre Petit Bonhomme de  pain d'épices - Russia Beyond FR">
            <a:extLst>
              <a:ext uri="{FF2B5EF4-FFF2-40B4-BE49-F238E27FC236}">
                <a16:creationId xmlns:a16="http://schemas.microsoft.com/office/drawing/2014/main" id="{E504A0D6-88A5-481E-8E49-DCDE0E24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24" y="517216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60541C-7F68-46DE-A1F7-996E446A4E62}"/>
              </a:ext>
            </a:extLst>
          </p:cNvPr>
          <p:cNvSpPr txBox="1"/>
          <p:nvPr/>
        </p:nvSpPr>
        <p:spPr>
          <a:xfrm>
            <a:off x="8041148" y="488668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Kolobok</a:t>
            </a:r>
            <a:endParaRPr lang="fr-FR" sz="1400" dirty="0"/>
          </a:p>
        </p:txBody>
      </p:sp>
      <p:pic>
        <p:nvPicPr>
          <p:cNvPr id="1028" name="Picture 4" descr="Amazon.fr - Roule Galette (Les Albums du Père Castor) - Caputo, Natha,  Belvès, Pierre - Livres">
            <a:extLst>
              <a:ext uri="{FF2B5EF4-FFF2-40B4-BE49-F238E27FC236}">
                <a16:creationId xmlns:a16="http://schemas.microsoft.com/office/drawing/2014/main" id="{0D9EE9F1-3A51-4FDF-86A7-BA7813E6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9" y="5187662"/>
            <a:ext cx="1811090" cy="15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2D3970-4EA8-4FA2-85B7-71A28A40D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22" y="2760897"/>
            <a:ext cx="3224129" cy="181357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A662A35-1FE9-4202-9136-3E9096F3EB46}"/>
              </a:ext>
            </a:extLst>
          </p:cNvPr>
          <p:cNvSpPr txBox="1"/>
          <p:nvPr/>
        </p:nvSpPr>
        <p:spPr>
          <a:xfrm>
            <a:off x="5132110" y="4616073"/>
            <a:ext cx="49869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spc="-1" dirty="0">
                <a:solidFill>
                  <a:srgbClr val="000000"/>
                </a:solidFill>
                <a:latin typeface="Arial"/>
                <a:ea typeface="Times New Roman"/>
              </a:rPr>
              <a:t>…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à comparer différentes </a:t>
            </a:r>
            <a:r>
              <a:rPr lang="fr-FR" sz="11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versions</a:t>
            </a:r>
            <a:r>
              <a:rPr lang="fr-FR" sz="1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d’une histoire</a:t>
            </a:r>
            <a:r>
              <a:rPr lang="fr-FR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fr-FR" sz="12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7E7C1CF-CB57-4BA0-888C-C5745470A289}"/>
              </a:ext>
            </a:extLst>
          </p:cNvPr>
          <p:cNvSpPr txBox="1"/>
          <p:nvPr/>
        </p:nvSpPr>
        <p:spPr>
          <a:xfrm>
            <a:off x="5353831" y="4931916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Roule galette</a:t>
            </a:r>
          </a:p>
        </p:txBody>
      </p:sp>
      <p:pic>
        <p:nvPicPr>
          <p:cNvPr id="1030" name="Picture 6" descr="Drapeau de la Russie ⚑ Histoire et vente du pavillon russe">
            <a:extLst>
              <a:ext uri="{FF2B5EF4-FFF2-40B4-BE49-F238E27FC236}">
                <a16:creationId xmlns:a16="http://schemas.microsoft.com/office/drawing/2014/main" id="{E51DEF4B-0E40-4037-BD86-B2563EF1E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9441" r="17510" b="19831"/>
          <a:stretch/>
        </p:blipFill>
        <p:spPr bwMode="auto">
          <a:xfrm>
            <a:off x="9065389" y="4881121"/>
            <a:ext cx="289626" cy="239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D50610D-DE43-4757-9D1B-7C9D2D960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 b="18257"/>
          <a:stretch/>
        </p:blipFill>
        <p:spPr bwMode="auto">
          <a:xfrm>
            <a:off x="6571751" y="4963357"/>
            <a:ext cx="325320" cy="213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D9C3CB-B506-400A-83E3-99B0BE1F87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52" y="679862"/>
            <a:ext cx="2417938" cy="1813454"/>
          </a:xfrm>
          <a:prstGeom prst="rect">
            <a:avLst/>
          </a:prstGeom>
        </p:spPr>
      </p:pic>
      <p:pic>
        <p:nvPicPr>
          <p:cNvPr id="1034" name="Picture 10" descr="Téléchargez le loto &amp; mémo des parties du corps humain - Blog Hop'Toys">
            <a:extLst>
              <a:ext uri="{FF2B5EF4-FFF2-40B4-BE49-F238E27FC236}">
                <a16:creationId xmlns:a16="http://schemas.microsoft.com/office/drawing/2014/main" id="{52A5945C-8BC6-46B7-8817-0CDECA5B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16" y="5120637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529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280</Words>
  <Application>Microsoft Office PowerPoint</Application>
  <PresentationFormat>Format A4 (210 x 297 mm)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Helvetica Neue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Karine</dc:creator>
  <dc:description/>
  <cp:lastModifiedBy>KARINE TREGUER (89366820)</cp:lastModifiedBy>
  <cp:revision>19</cp:revision>
  <cp:lastPrinted>2021-01-07T20:33:34Z</cp:lastPrinted>
  <dcterms:created xsi:type="dcterms:W3CDTF">2019-01-16T20:24:43Z</dcterms:created>
  <dcterms:modified xsi:type="dcterms:W3CDTF">2021-01-07T20:43:24Z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Format A4 (210 x 297 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